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4"/>
  </p:notesMasterIdLst>
  <p:sldIdLst>
    <p:sldId id="256" r:id="rId2"/>
    <p:sldId id="259" r:id="rId3"/>
    <p:sldId id="261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4"/>
    <p:restoredTop sz="94667"/>
  </p:normalViewPr>
  <p:slideViewPr>
    <p:cSldViewPr>
      <p:cViewPr varScale="1">
        <p:scale>
          <a:sx n="147" d="100"/>
          <a:sy n="147" d="100"/>
        </p:scale>
        <p:origin x="192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9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2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7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Transitions more common because: 1)</a:t>
            </a:r>
            <a:r>
              <a:rPr lang="en-US" baseline="0" dirty="0" smtClean="0"/>
              <a:t> More easily generated due to the shapes of the molecules; 2)More likely to be synonymous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9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1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6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7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KoLnIwoZKU" TargetMode="External"/><Relationship Id="rId4" Type="http://schemas.openxmlformats.org/officeDocument/2006/relationships/hyperlink" Target="https://www.youtube.com/watch?v=DkT6XHWne6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6" y="2795228"/>
            <a:ext cx="8176104" cy="1124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258" y="4502330"/>
            <a:ext cx="8074057" cy="120726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Lab 2: Sanger Sequencing and Sequence Editing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2234" y="5665510"/>
            <a:ext cx="7070105" cy="7191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BIOL 4174/5174: Conservation Genetics Lab</a:t>
            </a:r>
          </a:p>
          <a:p>
            <a:r>
              <a:rPr lang="en-US">
                <a:solidFill>
                  <a:schemeClr val="bg2"/>
                </a:solidFill>
              </a:rPr>
              <a:t>1/31/2018</a:t>
            </a:r>
          </a:p>
        </p:txBody>
      </p:sp>
    </p:spTree>
    <p:extLst>
      <p:ext uri="{BB962C8B-B14F-4D97-AF65-F5344CB8AC3E}">
        <p14:creationId xmlns:p14="http://schemas.microsoft.com/office/powerpoint/2010/main" val="418141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dNTP vs </a:t>
            </a:r>
            <a:r>
              <a:rPr lang="en-US" dirty="0" err="1" smtClean="0"/>
              <a:t>ddNTP</a:t>
            </a:r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8229600" cy="29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162800" y="39624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Polymerase Chain Reaction (PCR)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067550" cy="4576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Method used to amplify genes or regions of interest </a:t>
            </a:r>
          </a:p>
          <a:p>
            <a:pPr lvl="1"/>
            <a:r>
              <a:rPr lang="en-US" dirty="0" smtClean="0"/>
              <a:t>Can efficiently amplify region up to 3kb </a:t>
            </a:r>
          </a:p>
          <a:p>
            <a:pPr lvl="1"/>
            <a:r>
              <a:rPr lang="en-US" dirty="0" smtClean="0"/>
              <a:t>More realistically ~1kb reliably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Neat animation: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www.youtube.com/watch?v=2KoLnIwoZKU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detail of reaction components: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www.youtube.com/watch?v=DkT6XHWne6E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1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Random chain termination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067550" cy="4729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 to PCR, but with mix of dNTPs and </a:t>
            </a:r>
            <a:r>
              <a:rPr lang="en-US" sz="2400" dirty="0" err="1" smtClean="0"/>
              <a:t>ddNTPs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One reaction uses ONLY a forward or reverse primer </a:t>
            </a:r>
          </a:p>
          <a:p>
            <a:pPr lvl="1"/>
            <a:r>
              <a:rPr lang="en-US" dirty="0" smtClean="0"/>
              <a:t>These forward and reverse strands are usually both sequenced separately </a:t>
            </a:r>
          </a:p>
          <a:p>
            <a:pPr lvl="1"/>
            <a:endParaRPr lang="en-US" dirty="0"/>
          </a:p>
          <a:p>
            <a:r>
              <a:rPr lang="en-US" dirty="0" smtClean="0"/>
              <a:t>Modern methods </a:t>
            </a:r>
            <a:r>
              <a:rPr lang="en-US" dirty="0" err="1" smtClean="0"/>
              <a:t>ddNTPs</a:t>
            </a:r>
            <a:r>
              <a:rPr lang="en-US" dirty="0" smtClean="0"/>
              <a:t> labelled with fluorescent dyes</a:t>
            </a:r>
          </a:p>
          <a:p>
            <a:pPr lvl="1"/>
            <a:r>
              <a:rPr lang="en-US" dirty="0" smtClean="0"/>
              <a:t>E.g. ”</a:t>
            </a:r>
            <a:r>
              <a:rPr lang="en-US" dirty="0" err="1" smtClean="0"/>
              <a:t>BigDye</a:t>
            </a:r>
            <a:r>
              <a:rPr lang="en-US" dirty="0" smtClean="0"/>
              <a:t> terminator kit” by Thermo-Fisher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572000"/>
            <a:ext cx="3810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3+4: Sequencing </a:t>
            </a:r>
            <a:r>
              <a:rPr lang="mr-IN" dirty="0" smtClean="0"/>
              <a:t>–</a:t>
            </a:r>
            <a:r>
              <a:rPr lang="en-US" dirty="0" smtClean="0"/>
              <a:t> The Early Days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019800" cy="4729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Four separate reaction vials: One each for </a:t>
            </a:r>
            <a:r>
              <a:rPr lang="en-US" sz="2400" dirty="0" err="1" smtClean="0"/>
              <a:t>dd</a:t>
            </a:r>
            <a:r>
              <a:rPr lang="en-US" sz="2400" b="1" dirty="0" err="1" smtClean="0"/>
              <a:t>A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/>
              <a:t>G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/>
              <a:t>T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/>
              <a:t>C</a:t>
            </a:r>
            <a:r>
              <a:rPr lang="en-US" sz="2400" dirty="0" err="1" smtClean="0"/>
              <a:t>TP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Each reaction loaded into a separate well on a large slab gel </a:t>
            </a:r>
          </a:p>
          <a:p>
            <a:pPr lvl="1"/>
            <a:r>
              <a:rPr lang="en-US" dirty="0" smtClean="0"/>
              <a:t>Electric current separates fragments </a:t>
            </a:r>
          </a:p>
          <a:p>
            <a:pPr lvl="1"/>
            <a:r>
              <a:rPr lang="en-US" dirty="0" smtClean="0"/>
              <a:t>Smaller fragments run more quickly through gel </a:t>
            </a:r>
          </a:p>
          <a:p>
            <a:pPr lvl="1"/>
            <a:r>
              <a:rPr lang="en-US" dirty="0" smtClean="0"/>
              <a:t>Gel is “</a:t>
            </a:r>
            <a:r>
              <a:rPr lang="en-US" dirty="0" err="1" smtClean="0"/>
              <a:t>read”to</a:t>
            </a:r>
            <a:r>
              <a:rPr lang="en-US" dirty="0" smtClean="0"/>
              <a:t> reconstruct sequence </a:t>
            </a:r>
          </a:p>
          <a:p>
            <a:pPr lvl="1"/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=FvHRio1yyhQ</a:t>
            </a:r>
            <a:endParaRPr lang="en-US" dirty="0" smtClean="0"/>
          </a:p>
        </p:txBody>
      </p:sp>
      <p:pic>
        <p:nvPicPr>
          <p:cNvPr id="5" name="Picture 2" descr="http://www.people.vcu.edu/~elhaij/bnfo301-08/Units/Genome/Sanger-gel-po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47800"/>
            <a:ext cx="200809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27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3+4: Sequencing </a:t>
            </a:r>
            <a:r>
              <a:rPr lang="mr-IN" dirty="0" smtClean="0"/>
              <a:t>–</a:t>
            </a:r>
            <a:r>
              <a:rPr lang="en-US" dirty="0" smtClean="0"/>
              <a:t> Current Methods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019800" cy="4729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Single reaction vial: </a:t>
            </a:r>
            <a:r>
              <a:rPr lang="en-US" sz="2400" dirty="0" err="1" smtClean="0"/>
              <a:t>dd</a:t>
            </a:r>
            <a:r>
              <a:rPr lang="en-US" sz="2400" b="1" dirty="0" err="1" smtClean="0">
                <a:solidFill>
                  <a:srgbClr val="23FF23"/>
                </a:solidFill>
              </a:rPr>
              <a:t>A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>
                <a:solidFill>
                  <a:schemeClr val="accent4"/>
                </a:solidFill>
              </a:rPr>
              <a:t>G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>
                <a:solidFill>
                  <a:srgbClr val="FF0000"/>
                </a:solidFill>
              </a:rPr>
              <a:t>T</a:t>
            </a:r>
            <a:r>
              <a:rPr lang="en-US" sz="2400" dirty="0" err="1" smtClean="0"/>
              <a:t>TP</a:t>
            </a:r>
            <a:r>
              <a:rPr lang="en-US" sz="2400" dirty="0" smtClean="0"/>
              <a:t>, </a:t>
            </a:r>
            <a:r>
              <a:rPr lang="en-US" sz="2400" dirty="0" err="1" smtClean="0"/>
              <a:t>dd</a:t>
            </a:r>
            <a:r>
              <a:rPr lang="en-US" sz="2400" b="1" dirty="0" err="1" smtClean="0">
                <a:solidFill>
                  <a:schemeClr val="accent1"/>
                </a:solidFill>
              </a:rPr>
              <a:t>C</a:t>
            </a:r>
            <a:r>
              <a:rPr lang="en-US" sz="2400" dirty="0" err="1" smtClean="0"/>
              <a:t>TP</a:t>
            </a:r>
            <a:r>
              <a:rPr lang="en-US" sz="2400" dirty="0" smtClean="0"/>
              <a:t> each labelled with different fluorescent dye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Electrophoresis in single small capillary, in an automated sequencer</a:t>
            </a:r>
          </a:p>
          <a:p>
            <a:pPr lvl="1"/>
            <a:r>
              <a:rPr lang="en-US" dirty="0" smtClean="0"/>
              <a:t>Faster results, higher resolution</a:t>
            </a:r>
          </a:p>
          <a:p>
            <a:pPr lvl="1"/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=e2G5zx-OJIw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43200"/>
            <a:ext cx="2590800" cy="187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98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0" y="228600"/>
            <a:ext cx="5791200" cy="6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Editing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153400" cy="4729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 be difficult and time consuming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One of the most critical steps of a genetic study</a:t>
            </a:r>
          </a:p>
          <a:p>
            <a:pPr lvl="1"/>
            <a:r>
              <a:rPr lang="en-US" dirty="0" smtClean="0"/>
              <a:t>Sequence editing programs make errors that you must manually fix </a:t>
            </a:r>
          </a:p>
          <a:p>
            <a:pPr lvl="1"/>
            <a:r>
              <a:rPr lang="en-US" dirty="0" smtClean="0"/>
              <a:t>Can be subjective, </a:t>
            </a:r>
            <a:r>
              <a:rPr lang="en-US" b="1" dirty="0" smtClean="0"/>
              <a:t>human error</a:t>
            </a:r>
          </a:p>
          <a:p>
            <a:pPr lvl="1"/>
            <a:r>
              <a:rPr lang="en-US" b="1" dirty="0" smtClean="0"/>
              <a:t>Garbage in = garbage out</a:t>
            </a:r>
          </a:p>
          <a:p>
            <a:pPr lvl="1"/>
            <a:endParaRPr lang="en-US" b="1" dirty="0"/>
          </a:p>
          <a:p>
            <a:r>
              <a:rPr lang="en-US" dirty="0" smtClean="0"/>
              <a:t>Ultimately, sequenced should be aligned so that homologous sites line up with one another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8" b="74736"/>
          <a:stretch/>
        </p:blipFill>
        <p:spPr bwMode="auto">
          <a:xfrm>
            <a:off x="1524000" y="4800600"/>
            <a:ext cx="6400800" cy="18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7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Editing - Program Options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376237"/>
          </a:xfrm>
        </p:spPr>
        <p:txBody>
          <a:bodyPr/>
          <a:lstStyle/>
          <a:p>
            <a:r>
              <a:rPr lang="en-US" dirty="0" smtClean="0"/>
              <a:t>Not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2286000"/>
            <a:ext cx="3868340" cy="3903663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Sequencher</a:t>
            </a:r>
            <a:endParaRPr lang="en-US" b="1" dirty="0" smtClean="0"/>
          </a:p>
          <a:p>
            <a:pPr lvl="1"/>
            <a:r>
              <a:rPr lang="en-US" dirty="0" smtClean="0"/>
              <a:t>Probably the best option</a:t>
            </a:r>
          </a:p>
          <a:p>
            <a:pPr lvl="1"/>
            <a:r>
              <a:rPr lang="en-US" dirty="0" smtClean="0"/>
              <a:t>Sequence editing only</a:t>
            </a:r>
          </a:p>
          <a:p>
            <a:pPr lvl="1"/>
            <a:r>
              <a:rPr lang="en-US" dirty="0" smtClean="0"/>
              <a:t>Price: ~ $1800</a:t>
            </a:r>
          </a:p>
          <a:p>
            <a:endParaRPr lang="en-US" dirty="0"/>
          </a:p>
          <a:p>
            <a:r>
              <a:rPr lang="en-US" b="1" dirty="0" err="1" smtClean="0"/>
              <a:t>Geneious</a:t>
            </a:r>
            <a:endParaRPr lang="en-US" b="1" dirty="0" smtClean="0"/>
          </a:p>
          <a:p>
            <a:pPr lvl="1"/>
            <a:r>
              <a:rPr lang="en-US" dirty="0" smtClean="0"/>
              <a:t>More than sequence editing</a:t>
            </a:r>
          </a:p>
          <a:p>
            <a:pPr lvl="2"/>
            <a:r>
              <a:rPr lang="en-US" dirty="0" smtClean="0"/>
              <a:t>Tries to do everything</a:t>
            </a:r>
          </a:p>
          <a:p>
            <a:pPr lvl="1"/>
            <a:r>
              <a:rPr lang="en-US" dirty="0" smtClean="0"/>
              <a:t>Price:</a:t>
            </a:r>
          </a:p>
          <a:p>
            <a:pPr lvl="2"/>
            <a:r>
              <a:rPr lang="en-US" dirty="0" smtClean="0"/>
              <a:t>Academic: $795</a:t>
            </a:r>
          </a:p>
          <a:p>
            <a:pPr lvl="2"/>
            <a:r>
              <a:rPr lang="en-US" dirty="0" smtClean="0"/>
              <a:t>Student: $395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376237"/>
          </a:xfrm>
        </p:spPr>
        <p:txBody>
          <a:bodyPr/>
          <a:lstStyle/>
          <a:p>
            <a:r>
              <a:rPr lang="en-US" dirty="0" smtClean="0"/>
              <a:t>Free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29150" y="2286000"/>
            <a:ext cx="3887391" cy="39036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Chromaseq (Mesquite </a:t>
            </a:r>
            <a:r>
              <a:rPr lang="en-US" b="1" dirty="0" smtClean="0"/>
              <a:t>package)</a:t>
            </a:r>
          </a:p>
          <a:p>
            <a:pPr lvl="1"/>
            <a:r>
              <a:rPr lang="en-US" dirty="0" smtClean="0"/>
              <a:t>Probably the best free option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Windows, Mac, or Linux</a:t>
            </a:r>
          </a:p>
          <a:p>
            <a:pPr lvl="2"/>
            <a:r>
              <a:rPr lang="en-US" dirty="0"/>
              <a:t>Frequently updated</a:t>
            </a:r>
          </a:p>
          <a:p>
            <a:pPr lvl="1"/>
            <a:r>
              <a:rPr lang="en-US" dirty="0" smtClean="0"/>
              <a:t>Cons:</a:t>
            </a:r>
          </a:p>
          <a:p>
            <a:pPr lvl="2"/>
            <a:r>
              <a:rPr lang="en-US" dirty="0" smtClean="0"/>
              <a:t>Requires Java</a:t>
            </a:r>
          </a:p>
          <a:p>
            <a:pPr lvl="2"/>
            <a:r>
              <a:rPr lang="en-US" dirty="0" smtClean="0"/>
              <a:t>Depends on additional free programs</a:t>
            </a:r>
          </a:p>
          <a:p>
            <a:pPr lvl="2"/>
            <a:r>
              <a:rPr lang="en-US" dirty="0" smtClean="0"/>
              <a:t>Kind </a:t>
            </a:r>
            <a:r>
              <a:rPr lang="en-US" dirty="0"/>
              <a:t>of annoying to set up</a:t>
            </a:r>
          </a:p>
          <a:p>
            <a:endParaRPr lang="en-US" dirty="0"/>
          </a:p>
          <a:p>
            <a:r>
              <a:rPr lang="en-US" b="1" dirty="0" err="1"/>
              <a:t>BioEdit</a:t>
            </a:r>
            <a:endParaRPr lang="en-US" b="1" dirty="0"/>
          </a:p>
          <a:p>
            <a:pPr lvl="1"/>
            <a:r>
              <a:rPr lang="en-US" dirty="0" smtClean="0"/>
              <a:t>Windows </a:t>
            </a:r>
            <a:r>
              <a:rPr lang="en-US" dirty="0"/>
              <a:t>only</a:t>
            </a:r>
          </a:p>
          <a:p>
            <a:pPr lvl="1"/>
            <a:r>
              <a:rPr lang="en-US" dirty="0" smtClean="0"/>
              <a:t>Cannot </a:t>
            </a:r>
            <a:r>
              <a:rPr lang="en-US" dirty="0"/>
              <a:t>make </a:t>
            </a:r>
            <a:r>
              <a:rPr lang="en-US" dirty="0" err="1" smtClean="0"/>
              <a:t>contigs</a:t>
            </a:r>
            <a:endParaRPr lang="en-US" dirty="0" smtClean="0"/>
          </a:p>
          <a:p>
            <a:pPr lvl="1"/>
            <a:r>
              <a:rPr lang="en-US" dirty="0" smtClean="0"/>
              <a:t>No longer being regularly updated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0849" y="6278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419600" y="1828800"/>
            <a:ext cx="2382" cy="4226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2200"/>
            <a:ext cx="4419600" cy="607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172200"/>
            <a:ext cx="441960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153400" cy="4729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Understanding mutation is required for sequence editing</a:t>
            </a:r>
          </a:p>
          <a:p>
            <a:pPr lvl="1"/>
            <a:r>
              <a:rPr lang="en-US" dirty="0" smtClean="0"/>
              <a:t>Computer software </a:t>
            </a:r>
            <a:r>
              <a:rPr lang="en-US" dirty="0" err="1" smtClean="0"/>
              <a:t>doesn</a:t>
            </a:r>
            <a:r>
              <a:rPr lang="mr-IN" dirty="0" smtClean="0"/>
              <a:t>’</a:t>
            </a:r>
            <a:r>
              <a:rPr lang="en-US" dirty="0" smtClean="0"/>
              <a:t>t understand mutation</a:t>
            </a:r>
          </a:p>
          <a:p>
            <a:pPr lvl="1"/>
            <a:r>
              <a:rPr lang="en-US" dirty="0" smtClean="0"/>
              <a:t>Knowing sources and relative rates of different types of mutations helps you to manually correct errors in your sequences</a:t>
            </a:r>
            <a:endParaRPr lang="en-US" dirty="0"/>
          </a:p>
          <a:p>
            <a:endParaRPr lang="en-US" sz="2400" dirty="0" smtClean="0"/>
          </a:p>
          <a:p>
            <a:r>
              <a:rPr lang="en-US" sz="2400" dirty="0" smtClean="0"/>
              <a:t>Protein-coding DNA usually follows certain patterns</a:t>
            </a:r>
          </a:p>
          <a:p>
            <a:pPr lvl="1"/>
            <a:r>
              <a:rPr lang="en-US" dirty="0" smtClean="0"/>
              <a:t>Why? </a:t>
            </a:r>
            <a:r>
              <a:rPr lang="en-US" dirty="0" smtClean="0">
                <a:sym typeface="Wingdings"/>
              </a:rPr>
              <a:t> Evolutionary conservation prevents many changes</a:t>
            </a:r>
          </a:p>
          <a:p>
            <a:pPr lvl="1"/>
            <a:r>
              <a:rPr lang="en-US" b="1" dirty="0" smtClean="0">
                <a:sym typeface="Wingdings"/>
              </a:rPr>
              <a:t>Many mutations immediately purged by purifying selection</a:t>
            </a:r>
            <a:endParaRPr lang="en-US" b="1" dirty="0" smtClean="0"/>
          </a:p>
          <a:p>
            <a:pPr lvl="1"/>
            <a:endParaRPr lang="en-US" b="1" dirty="0"/>
          </a:p>
          <a:p>
            <a:r>
              <a:rPr lang="en-US" dirty="0" smtClean="0"/>
              <a:t>Non-coding DNA usually subject to fewer “rules”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4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Point mutations</a:t>
            </a:r>
            <a:r>
              <a:rPr lang="en-US" dirty="0" smtClean="0"/>
              <a:t> – single base </a:t>
            </a:r>
            <a:r>
              <a:rPr lang="en-US" b="1" dirty="0" smtClean="0"/>
              <a:t>substitutions</a:t>
            </a:r>
            <a:r>
              <a:rPr lang="en-US" dirty="0" smtClean="0"/>
              <a:t> (i.e., one base is replaced with another).  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/>
              <a:t>silent</a:t>
            </a:r>
            <a:r>
              <a:rPr lang="en-US" dirty="0" smtClean="0"/>
              <a:t> (mutation does not change resulting amino acid sequence)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Insertion</a:t>
            </a:r>
            <a:r>
              <a:rPr lang="en-US" dirty="0" smtClean="0"/>
              <a:t> – one or more new bases are inserted into a DNA sequence</a:t>
            </a:r>
          </a:p>
          <a:p>
            <a:endParaRPr lang="en-US" dirty="0"/>
          </a:p>
          <a:p>
            <a:r>
              <a:rPr lang="en-US" b="1" dirty="0" smtClean="0"/>
              <a:t>Deletion</a:t>
            </a:r>
            <a:r>
              <a:rPr lang="en-US" dirty="0" smtClean="0"/>
              <a:t> – one or more bases are deleted from a DNA sequence</a:t>
            </a:r>
          </a:p>
          <a:p>
            <a:endParaRPr lang="en-US" dirty="0"/>
          </a:p>
          <a:p>
            <a:r>
              <a:rPr lang="en-US" b="1" dirty="0" err="1" smtClean="0"/>
              <a:t>Frameshift</a:t>
            </a:r>
            <a:r>
              <a:rPr lang="en-US" dirty="0" smtClean="0"/>
              <a:t> – a change in the reading frame of a protein-coding sequence caused by insertions/deletions (</a:t>
            </a:r>
            <a:r>
              <a:rPr lang="en-US" b="1" dirty="0" err="1" smtClean="0"/>
              <a:t>indels</a:t>
            </a:r>
            <a:r>
              <a:rPr lang="en-US" dirty="0" smtClean="0"/>
              <a:t>) whenever bases are not gained or lost in multiples of 3.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5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067550" cy="457676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Also known as “chain-termination” sequencing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/>
              <a:t>Named for lead developer Frederick Sanger</a:t>
            </a:r>
            <a:endParaRPr lang="en-US" sz="2400" dirty="0"/>
          </a:p>
          <a:p>
            <a:pPr lvl="1"/>
            <a:r>
              <a:rPr lang="en-US" sz="2400" dirty="0" smtClean="0"/>
              <a:t>Published in 1977 </a:t>
            </a:r>
          </a:p>
          <a:p>
            <a:pPr lvl="1"/>
            <a:r>
              <a:rPr lang="en-US" sz="2400" dirty="0" smtClean="0"/>
              <a:t>It earned him his </a:t>
            </a:r>
            <a:r>
              <a:rPr lang="en-US" sz="2400" b="1" dirty="0" smtClean="0"/>
              <a:t>2</a:t>
            </a:r>
            <a:r>
              <a:rPr lang="en-US" sz="2400" b="1" baseline="30000" dirty="0" smtClean="0"/>
              <a:t>nd</a:t>
            </a:r>
            <a:r>
              <a:rPr lang="en-US" sz="2400" dirty="0" smtClean="0"/>
              <a:t> Nobel Prize in Chemistry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Used in 1990s to sequence the human genome</a:t>
            </a:r>
          </a:p>
          <a:p>
            <a:endParaRPr lang="en-US" sz="2400" dirty="0"/>
          </a:p>
          <a:p>
            <a:r>
              <a:rPr lang="en-US" sz="2400" dirty="0" smtClean="0"/>
              <a:t>Still widely used for:</a:t>
            </a:r>
          </a:p>
          <a:p>
            <a:pPr lvl="1"/>
            <a:r>
              <a:rPr lang="en-US" sz="2400" dirty="0" smtClean="0"/>
              <a:t>Targeted sequencing of single genes </a:t>
            </a:r>
          </a:p>
          <a:p>
            <a:pPr lvl="1"/>
            <a:r>
              <a:rPr lang="en-US" sz="2400" dirty="0" smtClean="0"/>
              <a:t>Smaller scale projects </a:t>
            </a:r>
          </a:p>
          <a:p>
            <a:pPr lvl="1"/>
            <a:r>
              <a:rPr lang="en-US" sz="2400" dirty="0" smtClean="0"/>
              <a:t>Generating high accuracy, long (&gt;500bp) continuous DNA reads, although </a:t>
            </a:r>
            <a:r>
              <a:rPr lang="en-US" sz="2400" dirty="0" err="1" smtClean="0"/>
              <a:t>PacBio</a:t>
            </a:r>
            <a:r>
              <a:rPr lang="en-US" sz="2400" dirty="0" smtClean="0"/>
              <a:t> and Oxford </a:t>
            </a:r>
            <a:r>
              <a:rPr lang="en-US" sz="2400" dirty="0" err="1" smtClean="0"/>
              <a:t>Nanopore</a:t>
            </a:r>
            <a:r>
              <a:rPr lang="en-US" sz="2400" dirty="0" smtClean="0"/>
              <a:t> are taking over this niche</a:t>
            </a:r>
          </a:p>
          <a:p>
            <a:pPr lvl="1"/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Sanger Sequencing</a:t>
            </a:r>
            <a:endParaRPr lang="en-US" sz="4400" dirty="0"/>
          </a:p>
        </p:txBody>
      </p:sp>
      <p:pic>
        <p:nvPicPr>
          <p:cNvPr id="4" name="Picture 2" descr="http://upload.wikimedia.org/wikipedia/commons/thumb/f/f8/Frederick_Sanger2.jpg/220px-Frederick_Sang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14400"/>
            <a:ext cx="20955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Purines and </a:t>
            </a:r>
            <a:r>
              <a:rPr lang="en-US" dirty="0" err="1" smtClean="0"/>
              <a:t>Pyrimidines</a:t>
            </a:r>
            <a:endParaRPr lang="en-US" dirty="0"/>
          </a:p>
        </p:txBody>
      </p:sp>
      <p:pic>
        <p:nvPicPr>
          <p:cNvPr id="1026" name="Picture 2" descr="http://www.mun.ca/biology/scarr/iGen3_02-08_Figure-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3" y="1600200"/>
            <a:ext cx="718443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8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 vs. </a:t>
            </a:r>
            <a:r>
              <a:rPr lang="en-US" dirty="0" err="1" smtClean="0"/>
              <a:t>transversions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12024"/>
            <a:ext cx="8229600" cy="2164976"/>
          </a:xfrm>
        </p:spPr>
        <p:txBody>
          <a:bodyPr>
            <a:normAutofit/>
          </a:bodyPr>
          <a:lstStyle/>
          <a:p>
            <a:r>
              <a:rPr lang="en-US" b="1" dirty="0"/>
              <a:t>Substitution</a:t>
            </a:r>
            <a:r>
              <a:rPr lang="en-US" dirty="0"/>
              <a:t> (Point mutation) – one base is exchanged for another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Transition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(Purine </a:t>
            </a:r>
            <a:r>
              <a:rPr lang="en-US" dirty="0">
                <a:sym typeface="Wingdings" pitchFamily="2" charset="2"/>
              </a:rPr>
              <a:t> Purine; Pyrimidine  Pyrimidine)</a:t>
            </a:r>
          </a:p>
          <a:p>
            <a:pPr lvl="2"/>
            <a:r>
              <a:rPr lang="en-US" dirty="0">
                <a:sym typeface="Wingdings" pitchFamily="2" charset="2"/>
              </a:rPr>
              <a:t>More common than </a:t>
            </a:r>
            <a:r>
              <a:rPr lang="en-US" dirty="0" err="1">
                <a:sym typeface="Wingdings" pitchFamily="2" charset="2"/>
              </a:rPr>
              <a:t>transversions</a:t>
            </a:r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Transversion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(Purine </a:t>
            </a:r>
            <a:r>
              <a:rPr lang="en-US" dirty="0">
                <a:sym typeface="Wingdings" pitchFamily="2" charset="2"/>
              </a:rPr>
              <a:t> Pyrimidine)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00400" y="1676400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8872" y="3236294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2620" y="1676400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3384" y="3236294"/>
            <a:ext cx="7232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3885203" y="2138065"/>
            <a:ext cx="1037417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5" idx="0"/>
          </p:cNvCxnSpPr>
          <p:nvPr/>
        </p:nvCxnSpPr>
        <p:spPr>
          <a:xfrm>
            <a:off x="3542802" y="2599730"/>
            <a:ext cx="0" cy="636564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3846732" y="3697959"/>
            <a:ext cx="1056652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>
            <a:off x="5265022" y="2599730"/>
            <a:ext cx="0" cy="636564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6732" y="2438400"/>
            <a:ext cx="1075888" cy="91440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46732" y="2438400"/>
            <a:ext cx="1075888" cy="91440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54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Codon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Codon</a:t>
            </a:r>
            <a:r>
              <a:rPr lang="en-US" dirty="0" smtClean="0"/>
              <a:t> = 3 bases that code for an amino acid</a:t>
            </a:r>
          </a:p>
          <a:p>
            <a:r>
              <a:rPr lang="en-US" dirty="0" smtClean="0"/>
              <a:t>A change in the 1</a:t>
            </a:r>
            <a:r>
              <a:rPr lang="en-US" baseline="30000" dirty="0" smtClean="0"/>
              <a:t>st</a:t>
            </a:r>
            <a:r>
              <a:rPr lang="en-US" dirty="0" smtClean="0"/>
              <a:t> or 2</a:t>
            </a:r>
            <a:r>
              <a:rPr lang="en-US" baseline="30000" dirty="0" smtClean="0"/>
              <a:t>nd</a:t>
            </a:r>
            <a:r>
              <a:rPr lang="en-US" dirty="0" smtClean="0"/>
              <a:t> codon position almost always changes the resulting amino acid</a:t>
            </a:r>
          </a:p>
          <a:p>
            <a:r>
              <a:rPr lang="en-US" dirty="0" smtClean="0"/>
              <a:t>A change in the 3</a:t>
            </a:r>
            <a:r>
              <a:rPr lang="en-US" baseline="30000" dirty="0" smtClean="0"/>
              <a:t>rd</a:t>
            </a:r>
            <a:r>
              <a:rPr lang="en-US" dirty="0" smtClean="0"/>
              <a:t> codon position is least likely to influence the amino acid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71800" y="4581523"/>
            <a:ext cx="3057525" cy="1895475"/>
            <a:chOff x="2971800" y="3733800"/>
            <a:chExt cx="3057525" cy="1895475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3733800"/>
              <a:ext cx="1990725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971800" y="498526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5’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95925" y="498526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  <a:r>
                <a:rPr lang="en-US" sz="2400" dirty="0" smtClean="0"/>
                <a:t>’</a:t>
              </a:r>
              <a:endParaRPr lang="en-US" sz="2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76400" y="42385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codon position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3762" y="3733800"/>
            <a:ext cx="212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codon position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95924" y="4238568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codon position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67000" y="4607900"/>
            <a:ext cx="1371600" cy="497500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4495800" y="4103132"/>
            <a:ext cx="2381" cy="926068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</p:cNvCxnSpPr>
          <p:nvPr/>
        </p:nvCxnSpPr>
        <p:spPr>
          <a:xfrm flipH="1">
            <a:off x="4953000" y="4607900"/>
            <a:ext cx="1604962" cy="497500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There are several different genetic codes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Codes</a:t>
            </a:r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882063" cy="471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05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144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Example: Mutation from TCA </a:t>
            </a:r>
            <a:r>
              <a:rPr lang="en-US" dirty="0" smtClean="0">
                <a:sym typeface="Wingdings"/>
              </a:rPr>
              <a:t> TCG</a:t>
            </a:r>
          </a:p>
          <a:p>
            <a:pPr lvl="1"/>
            <a:r>
              <a:rPr lang="en-US" dirty="0" smtClean="0">
                <a:sym typeface="Wingdings"/>
              </a:rPr>
              <a:t>TCA translates to serine </a:t>
            </a:r>
          </a:p>
          <a:p>
            <a:pPr lvl="1"/>
            <a:r>
              <a:rPr lang="en-US" dirty="0" smtClean="0">
                <a:sym typeface="Wingdings"/>
              </a:rPr>
              <a:t>TCG also translates to serine </a:t>
            </a:r>
          </a:p>
          <a:p>
            <a:pPr lvl="1"/>
            <a:r>
              <a:rPr lang="en-US" dirty="0" smtClean="0">
                <a:sym typeface="Wingdings"/>
              </a:rPr>
              <a:t>This mutation did not change the amino acid, it is </a:t>
            </a:r>
            <a:r>
              <a:rPr lang="en-US" b="1" dirty="0" smtClean="0">
                <a:sym typeface="Wingdings"/>
              </a:rPr>
              <a:t>synonymous</a:t>
            </a:r>
            <a:r>
              <a:rPr lang="en-US" dirty="0" smtClean="0">
                <a:sym typeface="Wingdings"/>
              </a:rPr>
              <a:t> or </a:t>
            </a:r>
            <a:r>
              <a:rPr lang="en-US" b="1" dirty="0" smtClean="0">
                <a:sym typeface="Wingdings"/>
              </a:rPr>
              <a:t>silent</a:t>
            </a:r>
          </a:p>
          <a:p>
            <a:pPr lvl="1"/>
            <a:r>
              <a:rPr lang="en-US" dirty="0" smtClean="0">
                <a:sym typeface="Wingdings"/>
              </a:rPr>
              <a:t>3</a:t>
            </a:r>
            <a:r>
              <a:rPr lang="en-US" baseline="30000" dirty="0" smtClean="0">
                <a:sym typeface="Wingdings"/>
              </a:rPr>
              <a:t>rd</a:t>
            </a:r>
            <a:r>
              <a:rPr lang="en-US" dirty="0" smtClean="0">
                <a:sym typeface="Wingdings"/>
              </a:rPr>
              <a:t> codon position changes are more likely to be synonymous</a:t>
            </a:r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882063" cy="471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35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this information help in editing?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Protein-coding </a:t>
            </a:r>
            <a:r>
              <a:rPr lang="en-US" b="1" dirty="0" smtClean="0"/>
              <a:t>genes</a:t>
            </a:r>
            <a:endParaRPr lang="en-US" dirty="0" smtClean="0"/>
          </a:p>
          <a:p>
            <a:pPr lvl="1"/>
            <a:r>
              <a:rPr lang="en-US" dirty="0" err="1" smtClean="0"/>
              <a:t>Indels</a:t>
            </a:r>
            <a:r>
              <a:rPr lang="en-US" dirty="0" smtClean="0"/>
              <a:t> will be rare, occurring mostly among highly divergent taxa</a:t>
            </a:r>
          </a:p>
          <a:p>
            <a:pPr lvl="1"/>
            <a:r>
              <a:rPr lang="en-US" dirty="0" smtClean="0"/>
              <a:t>When present, </a:t>
            </a:r>
            <a:r>
              <a:rPr lang="en-US" dirty="0" err="1" smtClean="0"/>
              <a:t>indels</a:t>
            </a:r>
            <a:r>
              <a:rPr lang="en-US" dirty="0" smtClean="0"/>
              <a:t> usually occur in multiples of 3</a:t>
            </a:r>
          </a:p>
          <a:p>
            <a:pPr lvl="2"/>
            <a:r>
              <a:rPr lang="en-US" dirty="0" smtClean="0"/>
              <a:t>Frameshift mutations exceedingly rare</a:t>
            </a:r>
            <a:endParaRPr lang="en-US" dirty="0" smtClean="0"/>
          </a:p>
          <a:p>
            <a:pPr lvl="1"/>
            <a:r>
              <a:rPr lang="en-US" dirty="0" smtClean="0"/>
              <a:t>Substitutions will be most common at the 3</a:t>
            </a:r>
            <a:r>
              <a:rPr lang="en-US" baseline="30000" dirty="0" smtClean="0"/>
              <a:t>rd</a:t>
            </a:r>
            <a:r>
              <a:rPr lang="en-US" dirty="0" smtClean="0"/>
              <a:t> codon position</a:t>
            </a:r>
          </a:p>
          <a:p>
            <a:pPr lvl="2"/>
            <a:r>
              <a:rPr lang="en-US" dirty="0" smtClean="0"/>
              <a:t>Least likely to change amino acid </a:t>
            </a:r>
            <a:r>
              <a:rPr lang="en-US" dirty="0" smtClean="0"/>
              <a:t>sequence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Non-coding DNA sequences </a:t>
            </a:r>
            <a:r>
              <a:rPr lang="en-US" dirty="0" smtClean="0"/>
              <a:t>(such as introns or the mitochondrial control region)</a:t>
            </a:r>
            <a:endParaRPr lang="en-US" dirty="0"/>
          </a:p>
          <a:p>
            <a:pPr lvl="1"/>
            <a:r>
              <a:rPr lang="en-US" dirty="0" smtClean="0"/>
              <a:t>Fewer restrictions concerning mutation type, or where mutations can occur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Higher probability of seeing insertions or deletions </a:t>
            </a:r>
          </a:p>
        </p:txBody>
      </p:sp>
    </p:spTree>
    <p:extLst>
      <p:ext uri="{BB962C8B-B14F-4D97-AF65-F5344CB8AC3E}">
        <p14:creationId xmlns:p14="http://schemas.microsoft.com/office/powerpoint/2010/main" val="1188052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this information help in editing?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Amino acid translation </a:t>
            </a:r>
          </a:p>
          <a:p>
            <a:pPr lvl="1"/>
            <a:r>
              <a:rPr lang="en-US" dirty="0" smtClean="0"/>
              <a:t>Can be used to check your sequence</a:t>
            </a:r>
          </a:p>
          <a:p>
            <a:endParaRPr lang="en-US" dirty="0"/>
          </a:p>
          <a:p>
            <a:r>
              <a:rPr lang="en-US" dirty="0" smtClean="0"/>
              <a:t>Must select correct </a:t>
            </a:r>
            <a:r>
              <a:rPr lang="en-US" b="1" dirty="0" smtClean="0"/>
              <a:t>genetic code</a:t>
            </a:r>
          </a:p>
          <a:p>
            <a:endParaRPr lang="en-US" dirty="0"/>
          </a:p>
          <a:p>
            <a:r>
              <a:rPr lang="en-US" dirty="0" smtClean="0"/>
              <a:t>If you see stop codons in the middle of a gene…</a:t>
            </a:r>
          </a:p>
          <a:p>
            <a:pPr lvl="1"/>
            <a:r>
              <a:rPr lang="en-US" dirty="0" smtClean="0"/>
              <a:t>The wrong genetic code might be selected</a:t>
            </a:r>
          </a:p>
          <a:p>
            <a:pPr lvl="1"/>
            <a:r>
              <a:rPr lang="en-US" dirty="0" smtClean="0"/>
              <a:t>The sequence editing program may have erroneously inserted gaps or additional bases that have shifted the reading frame</a:t>
            </a:r>
          </a:p>
          <a:p>
            <a:endParaRPr lang="en-US" dirty="0" smtClean="0"/>
          </a:p>
          <a:p>
            <a:r>
              <a:rPr lang="en-US" dirty="0" smtClean="0"/>
              <a:t>Sometimes genes overlap (i.e., the start codon for a gene may be found within the sequence of another) and occur in different reading frames.</a:t>
            </a:r>
          </a:p>
        </p:txBody>
      </p:sp>
    </p:spTree>
    <p:extLst>
      <p:ext uri="{BB962C8B-B14F-4D97-AF65-F5344CB8AC3E}">
        <p14:creationId xmlns:p14="http://schemas.microsoft.com/office/powerpoint/2010/main" val="1109190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Mitochondrial Genome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24" y="1981200"/>
            <a:ext cx="6030976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mtDNA</a:t>
            </a:r>
            <a:endParaRPr lang="en-US" dirty="0" smtClean="0"/>
          </a:p>
          <a:p>
            <a:pPr lvl="1"/>
            <a:r>
              <a:rPr lang="en-US" dirty="0" smtClean="0"/>
              <a:t>15-20kb in animals (Very compact)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37 genes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Gene order mostly conserved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Recombination rare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Usually Haploid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Maternal Inheritance*</a:t>
            </a:r>
          </a:p>
        </p:txBody>
      </p:sp>
    </p:spTree>
    <p:extLst>
      <p:ext uri="{BB962C8B-B14F-4D97-AF65-F5344CB8AC3E}">
        <p14:creationId xmlns:p14="http://schemas.microsoft.com/office/powerpoint/2010/main" val="200032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Mitochondrial DNA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r="20729" b="23750"/>
          <a:stretch/>
        </p:blipFill>
        <p:spPr bwMode="auto">
          <a:xfrm>
            <a:off x="457200" y="1676400"/>
            <a:ext cx="8229600" cy="444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7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Mutations, sequence editing, and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editing software will erroneously insert gaps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5" r="37449" b="42502"/>
          <a:stretch/>
        </p:blipFill>
        <p:spPr bwMode="auto">
          <a:xfrm>
            <a:off x="484094" y="2270760"/>
            <a:ext cx="8138160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0800" y="4038600"/>
            <a:ext cx="609600" cy="2438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3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7067550" cy="457676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 smtClean="0"/>
              <a:t>General process:</a:t>
            </a:r>
            <a:endParaRPr lang="en-US" sz="2400" dirty="0" smtClean="0"/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Amplify a gene or region of interest </a:t>
            </a:r>
          </a:p>
          <a:p>
            <a:pPr lvl="2">
              <a:spcAft>
                <a:spcPts val="1200"/>
              </a:spcAft>
            </a:pPr>
            <a:r>
              <a:rPr lang="en-US" sz="1700" dirty="0" smtClean="0">
                <a:solidFill>
                  <a:srgbClr val="FF0000"/>
                </a:solidFill>
              </a:rPr>
              <a:t>Polymerase chain reaction (PCR)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Create randomly terminated fragments of the amplicon </a:t>
            </a:r>
          </a:p>
          <a:p>
            <a:pPr lvl="2">
              <a:spcAft>
                <a:spcPts val="1200"/>
              </a:spcAft>
            </a:pPr>
            <a:r>
              <a:rPr lang="en-US" sz="1700" dirty="0" smtClean="0"/>
              <a:t>Uses modified nucleotides called </a:t>
            </a:r>
            <a:r>
              <a:rPr lang="en-US" sz="1700" dirty="0" err="1" smtClean="0">
                <a:solidFill>
                  <a:srgbClr val="FF0000"/>
                </a:solidFill>
              </a:rPr>
              <a:t>ddNTPs</a:t>
            </a:r>
            <a:endParaRPr lang="en-US" sz="1700" dirty="0" smtClean="0">
              <a:solidFill>
                <a:srgbClr val="FF0000"/>
              </a:solidFill>
            </a:endParaRP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Separate those fragments by length (gel electrophoresis)</a:t>
            </a:r>
          </a:p>
          <a:p>
            <a:pPr marL="8001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Some method of detection to read the </a:t>
            </a:r>
            <a:r>
              <a:rPr lang="en-US" sz="2000" b="1" dirty="0" smtClean="0"/>
              <a:t>last base </a:t>
            </a:r>
            <a:r>
              <a:rPr lang="en-US" sz="2000" dirty="0" smtClean="0"/>
              <a:t>of each fragment </a:t>
            </a:r>
          </a:p>
          <a:p>
            <a:pPr lvl="2">
              <a:spcAft>
                <a:spcPts val="1200"/>
              </a:spcAft>
            </a:pPr>
            <a:r>
              <a:rPr lang="en-US" sz="1700" dirty="0" smtClean="0"/>
              <a:t>Modern technologies accomplish this using a laser and fluorescent dye-labelling </a:t>
            </a:r>
            <a:endParaRPr lang="en-US" sz="17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Sanger Sequencing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81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we sequence both forward and reverse?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ends of a sequence may be difficult to read.</a:t>
            </a:r>
          </a:p>
          <a:p>
            <a:endParaRPr lang="en-US" dirty="0" smtClean="0"/>
          </a:p>
          <a:p>
            <a:r>
              <a:rPr lang="en-US" dirty="0" smtClean="0"/>
              <a:t>Use the “cleaner” strand in these areas because it is more reliable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9" r="46835" b="43215"/>
          <a:stretch/>
        </p:blipFill>
        <p:spPr bwMode="auto">
          <a:xfrm>
            <a:off x="304800" y="3657600"/>
            <a:ext cx="8507506" cy="233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52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Diploid, </a:t>
            </a:r>
            <a:r>
              <a:rPr lang="en-US" dirty="0" err="1" smtClean="0"/>
              <a:t>biparental</a:t>
            </a:r>
            <a:r>
              <a:rPr lang="en-US" dirty="0" smtClean="0"/>
              <a:t> inheritance</a:t>
            </a:r>
          </a:p>
          <a:p>
            <a:endParaRPr lang="en-US" dirty="0"/>
          </a:p>
          <a:p>
            <a:r>
              <a:rPr lang="en-US" dirty="0" smtClean="0"/>
              <a:t>Introns</a:t>
            </a:r>
          </a:p>
          <a:p>
            <a:pPr lvl="1"/>
            <a:r>
              <a:rPr lang="en-US" dirty="0" smtClean="0"/>
              <a:t>Non-coding nucleotide sequences within genes that are removed from mRNA prior to translation. 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for:</a:t>
            </a:r>
          </a:p>
          <a:p>
            <a:pPr lvl="2"/>
            <a:r>
              <a:rPr lang="en-US" dirty="0" smtClean="0"/>
              <a:t>Phylogenetics</a:t>
            </a:r>
          </a:p>
          <a:p>
            <a:pPr lvl="2"/>
            <a:r>
              <a:rPr lang="en-US" dirty="0" smtClean="0"/>
              <a:t>Phylogeography</a:t>
            </a:r>
            <a:endParaRPr lang="en-US" dirty="0"/>
          </a:p>
          <a:p>
            <a:pPr lvl="2"/>
            <a:r>
              <a:rPr lang="en-US" dirty="0" smtClean="0"/>
              <a:t>Hybridization studies</a:t>
            </a:r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48050"/>
            <a:ext cx="33337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7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Nuclear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Heterozygotes will be identified by double peaks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t="-3" r="46606" b="52499"/>
          <a:stretch/>
        </p:blipFill>
        <p:spPr bwMode="auto">
          <a:xfrm>
            <a:off x="990600" y="2590800"/>
            <a:ext cx="6949440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65320" y="5379720"/>
            <a:ext cx="609600" cy="685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4600" y="5379720"/>
            <a:ext cx="609600" cy="685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15200" y="5365652"/>
            <a:ext cx="609600" cy="685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9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mr-IN" dirty="0" smtClean="0"/>
              <a:t>–</a:t>
            </a:r>
            <a:r>
              <a:rPr lang="en-US" dirty="0" smtClean="0"/>
              <a:t> Two antiparallel strands</a:t>
            </a:r>
            <a:endParaRPr lang="en-US" dirty="0"/>
          </a:p>
        </p:txBody>
      </p:sp>
      <p:pic>
        <p:nvPicPr>
          <p:cNvPr id="4" name="Picture 2" descr="http://brtdiagnostika.com/wp-content/uploads/2011/07/%D0%9F%D1%83%D1%80%D0%B8%D0%BD%D0%BE%D0%B2%D1%8B%D0%B5-%D0%B8-%D0%BF%D0%B8%D1%80%D0%B8%D0%BC%D0%B8%D0%B4%D0%B8%D0%BD%D0%BE%D0%B2%D1%8B%D0%B5-%D0%BE%D1%81%D0%BD%D0%BE%D0%B2%D0%B0%D0%BD%D0%B8%D1%8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41" y="1600200"/>
            <a:ext cx="594731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4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mr-IN" dirty="0" smtClean="0"/>
              <a:t>–</a:t>
            </a:r>
            <a:r>
              <a:rPr lang="en-US" dirty="0" smtClean="0"/>
              <a:t> Addition of nucleotides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6985000" cy="433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96000"/>
            <a:ext cx="643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Deoxynucleoside</a:t>
            </a:r>
            <a:r>
              <a:rPr lang="en-US" dirty="0" smtClean="0">
                <a:solidFill>
                  <a:srgbClr val="FF0000"/>
                </a:solidFill>
              </a:rPr>
              <a:t> triphosphates (= dNTPs) are the “building blocks”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6800" y="4343400"/>
            <a:ext cx="1905000" cy="175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mr-IN" dirty="0" smtClean="0"/>
              <a:t>–</a:t>
            </a:r>
            <a:r>
              <a:rPr lang="en-US" dirty="0" smtClean="0"/>
              <a:t> Addition of nucleotides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6985000" cy="433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5867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Polymerase forms bond between 3’ hydroxyl and 1</a:t>
            </a:r>
            <a:r>
              <a:rPr lang="en-US" baseline="30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phosphate of incoming dNTP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52600" y="39624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2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mr-IN" dirty="0" smtClean="0"/>
              <a:t>–</a:t>
            </a:r>
            <a:r>
              <a:rPr lang="en-US" dirty="0" smtClean="0"/>
              <a:t> Addition of nucleotides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6985000" cy="433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6019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New base added to growing chain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10200" y="3962400"/>
            <a:ext cx="1219200" cy="1219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3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principle of Sanger Sequencing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6985000" cy="433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096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Dideoxynucleoside triphosphates (</a:t>
            </a:r>
            <a:r>
              <a:rPr lang="en-US" dirty="0" err="1" smtClean="0">
                <a:solidFill>
                  <a:srgbClr val="FF0000"/>
                </a:solidFill>
              </a:rPr>
              <a:t>ddNTPs</a:t>
            </a:r>
            <a:r>
              <a:rPr lang="en-US" dirty="0" smtClean="0">
                <a:solidFill>
                  <a:srgbClr val="FF0000"/>
                </a:solidFill>
              </a:rPr>
              <a:t>) lacking 3’ hydroxyl group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ross 2"/>
          <p:cNvSpPr/>
          <p:nvPr/>
        </p:nvSpPr>
        <p:spPr>
          <a:xfrm rot="2628095">
            <a:off x="1983849" y="5108048"/>
            <a:ext cx="381000" cy="381000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principle of Sanger Sequencing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6985000" cy="433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593467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STOPs addition of new nucleotides because </a:t>
            </a:r>
            <a:r>
              <a:rPr lang="en-US" smtClean="0">
                <a:solidFill>
                  <a:srgbClr val="FF0000"/>
                </a:solidFill>
              </a:rPr>
              <a:t>new phosphodiester bond can’t form without 3’ hydroxyl group!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ross 2"/>
          <p:cNvSpPr/>
          <p:nvPr/>
        </p:nvSpPr>
        <p:spPr>
          <a:xfrm rot="2628095">
            <a:off x="1983849" y="5108048"/>
            <a:ext cx="381000" cy="381000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628095">
            <a:off x="5641448" y="4650848"/>
            <a:ext cx="381000" cy="381000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5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2158</TotalTime>
  <Words>1187</Words>
  <Application>Microsoft Macintosh PowerPoint</Application>
  <PresentationFormat>On-screen Show (4:3)</PresentationFormat>
  <Paragraphs>225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Mangal</vt:lpstr>
      <vt:lpstr>Wingdings</vt:lpstr>
      <vt:lpstr>Arial</vt:lpstr>
      <vt:lpstr>Office Theme</vt:lpstr>
      <vt:lpstr>Lab 2: Sanger Sequencing and Sequence Editing</vt:lpstr>
      <vt:lpstr>PowerPoint Presentation</vt:lpstr>
      <vt:lpstr>PowerPoint Presentation</vt:lpstr>
      <vt:lpstr>DNA – Two antiparallel strands</vt:lpstr>
      <vt:lpstr>DNA – Addition of nucleotides</vt:lpstr>
      <vt:lpstr>DNA – Addition of nucleotides</vt:lpstr>
      <vt:lpstr>DNA – Addition of nucleotides</vt:lpstr>
      <vt:lpstr>Fundamental principle of Sanger Sequencing</vt:lpstr>
      <vt:lpstr>Fundamental principle of Sanger Sequencing</vt:lpstr>
      <vt:lpstr>dNTP vs ddNTP</vt:lpstr>
      <vt:lpstr>Step 1: Polymerase Chain Reaction (PCR)</vt:lpstr>
      <vt:lpstr>Step 2: Random chain termination </vt:lpstr>
      <vt:lpstr>Step 3+4: Sequencing – The Early Days </vt:lpstr>
      <vt:lpstr>Step 3+4: Sequencing – Current Methods</vt:lpstr>
      <vt:lpstr>PowerPoint Presentation</vt:lpstr>
      <vt:lpstr>Sequence Editing </vt:lpstr>
      <vt:lpstr>Sequence Editing - Program Options</vt:lpstr>
      <vt:lpstr>Mutation</vt:lpstr>
      <vt:lpstr>Mutation Types</vt:lpstr>
      <vt:lpstr>Purines and Pyrimidines</vt:lpstr>
      <vt:lpstr>Transitions vs. transversions</vt:lpstr>
      <vt:lpstr>Codon Position</vt:lpstr>
      <vt:lpstr>Genetic Codes</vt:lpstr>
      <vt:lpstr>PowerPoint Presentation</vt:lpstr>
      <vt:lpstr>How does this information help in editing?</vt:lpstr>
      <vt:lpstr>How does this information help in editing?</vt:lpstr>
      <vt:lpstr>Animal Mitochondrial Genome</vt:lpstr>
      <vt:lpstr>Mitochondrial DNA</vt:lpstr>
      <vt:lpstr>Mutations, sequence editing, and alignment</vt:lpstr>
      <vt:lpstr>Why do we sequence both forward and reverse?</vt:lpstr>
      <vt:lpstr>Nuclear DNA</vt:lpstr>
      <vt:lpstr>Nuclear DNA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133</cp:revision>
  <cp:lastPrinted>2014-01-15T01:50:06Z</cp:lastPrinted>
  <dcterms:created xsi:type="dcterms:W3CDTF">2006-08-16T00:00:00Z</dcterms:created>
  <dcterms:modified xsi:type="dcterms:W3CDTF">2018-01-30T22:14:33Z</dcterms:modified>
</cp:coreProperties>
</file>